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7" r:id="rId7"/>
    <p:sldId id="262" r:id="rId8"/>
    <p:sldId id="261" r:id="rId9"/>
    <p:sldId id="263" r:id="rId10"/>
    <p:sldId id="269"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10377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F05D2-7D99-44E0-8408-463646674A7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62361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413707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2532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72889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81428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704217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4083676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63681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44725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5337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7F05D2-7D99-44E0-8408-463646674A7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39656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F05D2-7D99-44E0-8408-463646674A73}"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1827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08961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39914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37F05D2-7D99-44E0-8408-463646674A73}" type="datetimeFigureOut">
              <a:rPr lang="en-US" smtClean="0"/>
              <a:t>5/10/2024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65423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F05D2-7D99-44E0-8408-463646674A73}"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55933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7F05D2-7D99-44E0-8408-463646674A73}" type="datetimeFigureOut">
              <a:rPr lang="en-US" smtClean="0"/>
              <a:t>5/10/2024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8D8965-8637-4085-AA9E-D01A2FBEF14C}" type="slidenum">
              <a:rPr lang="en-US" smtClean="0"/>
              <a:t>‹#›</a:t>
            </a:fld>
            <a:endParaRPr lang="en-US"/>
          </a:p>
        </p:txBody>
      </p:sp>
    </p:spTree>
    <p:extLst>
      <p:ext uri="{BB962C8B-B14F-4D97-AF65-F5344CB8AC3E}">
        <p14:creationId xmlns:p14="http://schemas.microsoft.com/office/powerpoint/2010/main" val="197091923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0127-6447-1035-BB25-E574FD8ED49A}"/>
              </a:ext>
            </a:extLst>
          </p:cNvPr>
          <p:cNvSpPr>
            <a:spLocks noGrp="1"/>
          </p:cNvSpPr>
          <p:nvPr>
            <p:ph type="ctrTitle"/>
          </p:nvPr>
        </p:nvSpPr>
        <p:spPr>
          <a:xfrm>
            <a:off x="1154954" y="1447800"/>
            <a:ext cx="9780523" cy="3329581"/>
          </a:xfrm>
        </p:spPr>
        <p:txBody>
          <a:bodyPr/>
          <a:lstStyle/>
          <a:p>
            <a:pPr algn="ctr"/>
            <a:r>
              <a:rPr lang="en-US" dirty="0"/>
              <a:t>Magistrate Judges Best Practices Forum</a:t>
            </a:r>
          </a:p>
        </p:txBody>
      </p:sp>
      <p:sp>
        <p:nvSpPr>
          <p:cNvPr id="3" name="Subtitle 2">
            <a:extLst>
              <a:ext uri="{FF2B5EF4-FFF2-40B4-BE49-F238E27FC236}">
                <a16:creationId xmlns:a16="http://schemas.microsoft.com/office/drawing/2014/main" id="{82F95DB2-7482-2E43-BA2B-03E98B9A5F1F}"/>
              </a:ext>
            </a:extLst>
          </p:cNvPr>
          <p:cNvSpPr>
            <a:spLocks noGrp="1"/>
          </p:cNvSpPr>
          <p:nvPr>
            <p:ph type="subTitle" idx="1"/>
          </p:nvPr>
        </p:nvSpPr>
        <p:spPr>
          <a:xfrm>
            <a:off x="1154955" y="4777380"/>
            <a:ext cx="9780522" cy="861420"/>
          </a:xfrm>
        </p:spPr>
        <p:txBody>
          <a:bodyPr>
            <a:normAutofit/>
          </a:bodyPr>
          <a:lstStyle/>
          <a:p>
            <a:pPr algn="ctr"/>
            <a:r>
              <a:rPr lang="en-US" dirty="0"/>
              <a:t>May 17, 2024</a:t>
            </a:r>
          </a:p>
          <a:p>
            <a:pPr algn="ctr"/>
            <a:r>
              <a:rPr lang="en-US" dirty="0"/>
              <a:t>Mahoney State Park, Ashland, NE</a:t>
            </a:r>
          </a:p>
        </p:txBody>
      </p:sp>
    </p:spTree>
    <p:extLst>
      <p:ext uri="{BB962C8B-B14F-4D97-AF65-F5344CB8AC3E}">
        <p14:creationId xmlns:p14="http://schemas.microsoft.com/office/powerpoint/2010/main" val="278982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7"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Title 1">
            <a:extLst>
              <a:ext uri="{FF2B5EF4-FFF2-40B4-BE49-F238E27FC236}">
                <a16:creationId xmlns:a16="http://schemas.microsoft.com/office/drawing/2014/main" id="{6B4BB872-9A47-30BD-E589-456C9CA6E8C0}"/>
              </a:ext>
            </a:extLst>
          </p:cNvPr>
          <p:cNvSpPr>
            <a:spLocks noGrp="1"/>
          </p:cNvSpPr>
          <p:nvPr>
            <p:ph type="title"/>
          </p:nvPr>
        </p:nvSpPr>
        <p:spPr>
          <a:xfrm>
            <a:off x="8161984" y="1087417"/>
            <a:ext cx="3342462" cy="3308380"/>
          </a:xfrm>
        </p:spPr>
        <p:txBody>
          <a:bodyPr vert="horz" lIns="91440" tIns="45720" rIns="91440" bIns="45720" rtlCol="0" anchor="b">
            <a:normAutofit/>
          </a:bodyPr>
          <a:lstStyle/>
          <a:p>
            <a:r>
              <a:rPr lang="en-US" sz="4400" dirty="0"/>
              <a:t>Case Progression</a:t>
            </a:r>
          </a:p>
        </p:txBody>
      </p:sp>
      <p:pic>
        <p:nvPicPr>
          <p:cNvPr id="4" name="Picture 2" descr="Pro-Se Litigation Can be Effective, but ...">
            <a:extLst>
              <a:ext uri="{FF2B5EF4-FFF2-40B4-BE49-F238E27FC236}">
                <a16:creationId xmlns:a16="http://schemas.microsoft.com/office/drawing/2014/main" id="{5F94E599-F1FF-6D0C-35EA-721B2F9F9292}"/>
              </a:ext>
            </a:extLst>
          </p:cNvPr>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l="18024"/>
          <a:stretch/>
        </p:blipFill>
        <p:spPr bwMode="auto">
          <a:xfrm>
            <a:off x="683570" y="971683"/>
            <a:ext cx="6054209" cy="4914633"/>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38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9922B851-6B16-415F-9600-DB0E665C5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D2777-68DB-CF38-0101-A7D2689F4490}"/>
              </a:ext>
            </a:extLst>
          </p:cNvPr>
          <p:cNvSpPr>
            <a:spLocks noGrp="1"/>
          </p:cNvSpPr>
          <p:nvPr>
            <p:ph type="title"/>
          </p:nvPr>
        </p:nvSpPr>
        <p:spPr>
          <a:xfrm>
            <a:off x="648929" y="629266"/>
            <a:ext cx="4944152" cy="1622321"/>
          </a:xfrm>
        </p:spPr>
        <p:txBody>
          <a:bodyPr>
            <a:normAutofit/>
          </a:bodyPr>
          <a:lstStyle/>
          <a:p>
            <a:r>
              <a:rPr lang="en-US">
                <a:solidFill>
                  <a:srgbClr val="EBEBEB"/>
                </a:solidFill>
              </a:rPr>
              <a:t>Magistrate judge consent</a:t>
            </a:r>
          </a:p>
        </p:txBody>
      </p:sp>
      <p:sp>
        <p:nvSpPr>
          <p:cNvPr id="7177" name="Rectangle 7176">
            <a:extLst>
              <a:ext uri="{FF2B5EF4-FFF2-40B4-BE49-F238E27FC236}">
                <a16:creationId xmlns:a16="http://schemas.microsoft.com/office/drawing/2014/main" id="{FAA2B0B0-E6D1-4F97-A03B-5B9DC568A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9" name="Rounded Rectangle 9">
            <a:extLst>
              <a:ext uri="{FF2B5EF4-FFF2-40B4-BE49-F238E27FC236}">
                <a16:creationId xmlns:a16="http://schemas.microsoft.com/office/drawing/2014/main" id="{7067A410-38E7-4862-BC25-A40927006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egal definition of consent ...">
            <a:extLst>
              <a:ext uri="{FF2B5EF4-FFF2-40B4-BE49-F238E27FC236}">
                <a16:creationId xmlns:a16="http://schemas.microsoft.com/office/drawing/2014/main" id="{274CC9CC-8102-F4A8-2A8D-584AF1742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27" r="22378"/>
          <a:stretch/>
        </p:blipFill>
        <p:spPr bwMode="auto">
          <a:xfrm>
            <a:off x="7084621" y="967430"/>
            <a:ext cx="4116127" cy="47735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95E21D77-54D4-42F2-9F79-B4B22CCA1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CAA3DC0-6D77-3E4F-39D2-235056F3FA31}"/>
              </a:ext>
            </a:extLst>
          </p:cNvPr>
          <p:cNvSpPr>
            <a:spLocks noGrp="1"/>
          </p:cNvSpPr>
          <p:nvPr>
            <p:ph idx="1"/>
          </p:nvPr>
        </p:nvSpPr>
        <p:spPr>
          <a:xfrm>
            <a:off x="648930" y="2438400"/>
            <a:ext cx="4944151" cy="3785419"/>
          </a:xfrm>
        </p:spPr>
        <p:txBody>
          <a:bodyPr>
            <a:normAutofit/>
          </a:bodyPr>
          <a:lstStyle/>
          <a:p>
            <a:r>
              <a:rPr lang="en-US">
                <a:solidFill>
                  <a:srgbClr val="FFFFFF"/>
                </a:solidFill>
              </a:rPr>
              <a:t>Process</a:t>
            </a:r>
          </a:p>
          <a:p>
            <a:r>
              <a:rPr lang="en-US">
                <a:solidFill>
                  <a:srgbClr val="FFFFFF"/>
                </a:solidFill>
              </a:rPr>
              <a:t>Considerations</a:t>
            </a:r>
          </a:p>
        </p:txBody>
      </p:sp>
    </p:spTree>
    <p:extLst>
      <p:ext uri="{BB962C8B-B14F-4D97-AF65-F5344CB8AC3E}">
        <p14:creationId xmlns:p14="http://schemas.microsoft.com/office/powerpoint/2010/main" val="20198070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79E9999-E5C1-888C-BE0F-BCA9CA770175}"/>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Title and manner of addressing a United States Magistrate Judge</a:t>
            </a:r>
          </a:p>
        </p:txBody>
      </p:sp>
      <p:sp>
        <p:nvSpPr>
          <p:cNvPr id="3" name="Content Placeholder 2">
            <a:extLst>
              <a:ext uri="{FF2B5EF4-FFF2-40B4-BE49-F238E27FC236}">
                <a16:creationId xmlns:a16="http://schemas.microsoft.com/office/drawing/2014/main" id="{29317D8D-2653-5699-4BE0-D6D318B7E7E0}"/>
              </a:ext>
            </a:extLst>
          </p:cNvPr>
          <p:cNvSpPr>
            <a:spLocks noGrp="1"/>
          </p:cNvSpPr>
          <p:nvPr>
            <p:ph idx="1"/>
          </p:nvPr>
        </p:nvSpPr>
        <p:spPr>
          <a:xfrm>
            <a:off x="1103312" y="2763520"/>
            <a:ext cx="8946541" cy="3484879"/>
          </a:xfrm>
        </p:spPr>
        <p:txBody>
          <a:bodyPr>
            <a:normAutofit/>
          </a:bodyPr>
          <a:lstStyle/>
          <a:p>
            <a:pPr marL="0" indent="0">
              <a:lnSpc>
                <a:spcPct val="90000"/>
              </a:lnSpc>
              <a:buNone/>
            </a:pPr>
            <a:r>
              <a:rPr lang="en-US" sz="1100" dirty="0">
                <a:effectLst/>
                <a:latin typeface="Times New Roman" panose="02020603050405020304" pitchFamily="18" charset="0"/>
                <a:ea typeface="Calibri" panose="020F0502020204030204" pitchFamily="34" charset="0"/>
              </a:rPr>
              <a:t>The title </a:t>
            </a:r>
            <a:r>
              <a:rPr lang="en-US" sz="1100" i="1" dirty="0">
                <a:effectLst/>
                <a:latin typeface="Times New Roman" panose="02020603050405020304" pitchFamily="18" charset="0"/>
                <a:ea typeface="Calibri" panose="020F0502020204030204" pitchFamily="34" charset="0"/>
              </a:rPr>
              <a:t>magistrate</a:t>
            </a:r>
            <a:r>
              <a:rPr lang="en-US" sz="1100" dirty="0">
                <a:effectLst/>
                <a:latin typeface="Times New Roman" panose="02020603050405020304" pitchFamily="18" charset="0"/>
                <a:ea typeface="Calibri" panose="020F0502020204030204" pitchFamily="34" charset="0"/>
              </a:rPr>
              <a:t> no longer exists in the U.S. Courts, having been changed from “magistrate” to “magistrate judge” in 1990. Judicial Improvements Act of 1990,  Pub. L. No. 101-650, §321, 104 Stat. 5089 (1990) (“After the enactment of this Act, each United States magistrate . . . shall be known as a United States magistrate judge.”).  </a:t>
            </a:r>
            <a:r>
              <a:rPr lang="en-US" sz="1100" i="1" dirty="0">
                <a:effectLst/>
                <a:latin typeface="Times New Roman" panose="02020603050405020304" pitchFamily="18" charset="0"/>
                <a:ea typeface="Calibri" panose="020F0502020204030204" pitchFamily="34" charset="0"/>
              </a:rPr>
              <a:t>See</a:t>
            </a:r>
            <a:r>
              <a:rPr lang="en-US" sz="1100" dirty="0">
                <a:effectLst/>
                <a:latin typeface="Times New Roman" panose="02020603050405020304" pitchFamily="18" charset="0"/>
                <a:ea typeface="Calibri" panose="020F0502020204030204" pitchFamily="34" charset="0"/>
              </a:rPr>
              <a:t> Ruth Dapper, </a:t>
            </a:r>
            <a:r>
              <a:rPr lang="en-US" sz="1100" i="1" dirty="0">
                <a:effectLst/>
                <a:latin typeface="Times New Roman" panose="02020603050405020304" pitchFamily="18" charset="0"/>
                <a:ea typeface="Calibri" panose="020F0502020204030204" pitchFamily="34" charset="0"/>
              </a:rPr>
              <a:t>A Judge by Any Other Name? Mistitling of the United States Magistrate Judge</a:t>
            </a:r>
            <a:r>
              <a:rPr lang="en-US" sz="1100" dirty="0">
                <a:effectLst/>
                <a:latin typeface="Times New Roman" panose="02020603050405020304" pitchFamily="18" charset="0"/>
                <a:ea typeface="Calibri" panose="020F0502020204030204" pitchFamily="34" charset="0"/>
              </a:rPr>
              <a:t>, 9 </a:t>
            </a:r>
            <a:r>
              <a:rPr lang="en-US" sz="1100" cap="small" dirty="0">
                <a:effectLst/>
                <a:latin typeface="Times New Roman" panose="02020603050405020304" pitchFamily="18" charset="0"/>
                <a:ea typeface="Calibri" panose="020F0502020204030204" pitchFamily="34" charset="0"/>
              </a:rPr>
              <a:t>Fed. Courts L. Rev.</a:t>
            </a:r>
            <a:r>
              <a:rPr lang="en-US" sz="1100" dirty="0">
                <a:effectLst/>
                <a:latin typeface="Times New Roman" panose="02020603050405020304" pitchFamily="18" charset="0"/>
                <a:ea typeface="Calibri" panose="020F0502020204030204" pitchFamily="34" charset="0"/>
              </a:rPr>
              <a:t> 1, 5-6 (2015).  Accordingly, the word “magistrate” is no longer appropriately used as a noun in federal courts, but only as an adjective, indicating the </a:t>
            </a:r>
            <a:r>
              <a:rPr lang="en-US" sz="1100" i="1" dirty="0">
                <a:effectLst/>
                <a:latin typeface="Times New Roman" panose="02020603050405020304" pitchFamily="18" charset="0"/>
                <a:ea typeface="Calibri" panose="020F0502020204030204" pitchFamily="34" charset="0"/>
              </a:rPr>
              <a:t>type</a:t>
            </a:r>
            <a:r>
              <a:rPr lang="en-US" sz="1100" dirty="0">
                <a:effectLst/>
                <a:latin typeface="Times New Roman" panose="02020603050405020304" pitchFamily="18" charset="0"/>
                <a:ea typeface="Calibri" panose="020F0502020204030204" pitchFamily="34" charset="0"/>
              </a:rPr>
              <a:t> of judge to which one is referring.  Case law sometimes uses the term “magistrate,” perhaps because some cases may involve “magistrates” as defined under pertinent </a:t>
            </a:r>
            <a:r>
              <a:rPr lang="en-US" sz="1100" i="1" dirty="0">
                <a:effectLst/>
                <a:latin typeface="Times New Roman" panose="02020603050405020304" pitchFamily="18" charset="0"/>
                <a:ea typeface="Calibri" panose="020F0502020204030204" pitchFamily="34" charset="0"/>
              </a:rPr>
              <a:t>state</a:t>
            </a:r>
            <a:r>
              <a:rPr lang="en-US" sz="1100" dirty="0">
                <a:effectLst/>
                <a:latin typeface="Times New Roman" panose="02020603050405020304" pitchFamily="18" charset="0"/>
                <a:ea typeface="Calibri" panose="020F0502020204030204" pitchFamily="34" charset="0"/>
              </a:rPr>
              <a:t> law or because the case law predates the 1990 change in title, but at other times just out of carelessness in reference to federal magistrate judges.  In the latter case, it is the equivalent of calling a district judge “district,” a bankruptcy judge “bankruptcy,” a circuit judge “circuit,” or perhaps just as inappropriately, a lieutenant general “lieutenant.”  Thus, the correct salutation is either “Magistrate Judge” or simply “Judge.”  </a:t>
            </a:r>
            <a:endParaRPr lang="en-US" sz="1100" dirty="0">
              <a:effectLst/>
              <a:latin typeface="Calibri" panose="020F0502020204030204" pitchFamily="34" charset="0"/>
              <a:ea typeface="Calibri" panose="020F0502020204030204" pitchFamily="34" charset="0"/>
            </a:endParaRPr>
          </a:p>
          <a:p>
            <a:pPr marL="0" marR="0">
              <a:lnSpc>
                <a:spcPct val="90000"/>
              </a:lnSpc>
              <a:spcBef>
                <a:spcPts val="0"/>
              </a:spcBef>
              <a:spcAft>
                <a:spcPts val="0"/>
              </a:spcAft>
            </a:pPr>
            <a:endParaRPr lang="en-US" sz="1100" dirty="0">
              <a:effectLst/>
              <a:latin typeface="HelveticaNeue-BlackCond"/>
              <a:ea typeface="Calibri" panose="020F0502020204030204" pitchFamily="34" charset="0"/>
            </a:endParaRPr>
          </a:p>
          <a:p>
            <a:pPr marL="0" marR="0" indent="0">
              <a:lnSpc>
                <a:spcPct val="90000"/>
              </a:lnSpc>
              <a:spcBef>
                <a:spcPts val="0"/>
              </a:spcBef>
              <a:spcAft>
                <a:spcPts val="0"/>
              </a:spcAft>
              <a:buNone/>
            </a:pPr>
            <a:r>
              <a:rPr lang="en-US" sz="1100" b="1" dirty="0">
                <a:effectLst/>
                <a:latin typeface="HelveticaNeue-BlackCond"/>
                <a:ea typeface="Calibri" panose="020F0502020204030204" pitchFamily="34" charset="0"/>
              </a:rPr>
              <a:t>Title and Manner of Addressing a United States Magistrate Judge</a:t>
            </a:r>
            <a:endParaRPr lang="en-US" sz="1100" b="1" dirty="0">
              <a:effectLst/>
              <a:latin typeface="Calibri" panose="020F0502020204030204" pitchFamily="34" charset="0"/>
              <a:ea typeface="Calibri" panose="020F0502020204030204" pitchFamily="34" charset="0"/>
            </a:endParaRPr>
          </a:p>
          <a:p>
            <a:pPr marL="0" marR="0" indent="0">
              <a:lnSpc>
                <a:spcPct val="90000"/>
              </a:lnSpc>
              <a:spcBef>
                <a:spcPts val="0"/>
              </a:spcBef>
              <a:spcAft>
                <a:spcPts val="0"/>
              </a:spcAft>
              <a:buNone/>
            </a:pPr>
            <a:r>
              <a:rPr lang="en-US" sz="1100" dirty="0">
                <a:effectLst/>
                <a:latin typeface="HelveticaNeue-BlackCond"/>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indent="0">
              <a:lnSpc>
                <a:spcPct val="90000"/>
              </a:lnSpc>
              <a:spcBef>
                <a:spcPts val="0"/>
              </a:spcBef>
              <a:spcAft>
                <a:spcPts val="0"/>
              </a:spcAft>
              <a:buNone/>
            </a:pPr>
            <a:r>
              <a:rPr lang="en-US" sz="1100" dirty="0">
                <a:effectLst/>
                <a:latin typeface="ITCGaramondMM_300_440_"/>
                <a:ea typeface="Calibri" panose="020F0502020204030204" pitchFamily="34" charset="0"/>
              </a:rPr>
              <a:t>The official title of these judges is “United States Magistrate Judge.”</a:t>
            </a:r>
            <a:endParaRPr lang="en-US" sz="1100" dirty="0">
              <a:effectLst/>
              <a:latin typeface="Calibri" panose="020F0502020204030204" pitchFamily="34" charset="0"/>
              <a:ea typeface="Calibri" panose="020F0502020204030204" pitchFamily="34" charset="0"/>
            </a:endParaRPr>
          </a:p>
          <a:p>
            <a:pPr>
              <a:lnSpc>
                <a:spcPct val="90000"/>
              </a:lnSpc>
              <a:spcBef>
                <a:spcPts val="0"/>
              </a:spcBef>
              <a:spcAft>
                <a:spcPts val="0"/>
              </a:spcAft>
            </a:pPr>
            <a:endParaRPr lang="en-US" sz="1100" dirty="0">
              <a:effectLst/>
              <a:latin typeface="ITCGaramondMM_300_440_"/>
              <a:ea typeface="Calibri" panose="020F0502020204030204" pitchFamily="34" charset="0"/>
            </a:endParaRPr>
          </a:p>
          <a:p>
            <a:pPr marL="0" indent="0">
              <a:lnSpc>
                <a:spcPct val="90000"/>
              </a:lnSpc>
              <a:spcBef>
                <a:spcPts val="0"/>
              </a:spcBef>
              <a:spcAft>
                <a:spcPts val="0"/>
              </a:spcAft>
              <a:buNone/>
            </a:pPr>
            <a:r>
              <a:rPr lang="en-US" sz="1100" dirty="0">
                <a:effectLst/>
                <a:latin typeface="ITCGaramondMM_300_440_"/>
                <a:ea typeface="Calibri" panose="020F0502020204030204" pitchFamily="34" charset="0"/>
              </a:rPr>
              <a:t>To be consistent with the position’s judicial role and official title as prescribed by law, a United States Magistrate Judge should be addressed, orally and in writing, as “Judge.”</a:t>
            </a:r>
            <a:endParaRPr lang="en-US" sz="1100" dirty="0">
              <a:effectLst/>
              <a:latin typeface="Calibri" panose="020F0502020204030204" pitchFamily="34" charset="0"/>
              <a:ea typeface="Calibri" panose="020F0502020204030204" pitchFamily="34" charset="0"/>
            </a:endParaRPr>
          </a:p>
          <a:p>
            <a:pPr>
              <a:lnSpc>
                <a:spcPct val="90000"/>
              </a:lnSpc>
              <a:spcBef>
                <a:spcPts val="0"/>
              </a:spcBef>
              <a:spcAft>
                <a:spcPts val="0"/>
              </a:spcAft>
            </a:pPr>
            <a:endParaRPr lang="en-US" sz="1100" dirty="0">
              <a:effectLst/>
              <a:latin typeface="ITCGaramondMM_300_440_"/>
              <a:ea typeface="Calibri" panose="020F0502020204030204" pitchFamily="34" charset="0"/>
            </a:endParaRPr>
          </a:p>
          <a:p>
            <a:pPr marL="0" indent="0">
              <a:lnSpc>
                <a:spcPct val="90000"/>
              </a:lnSpc>
              <a:spcBef>
                <a:spcPts val="0"/>
              </a:spcBef>
              <a:spcAft>
                <a:spcPts val="0"/>
              </a:spcAft>
              <a:buNone/>
            </a:pPr>
            <a:r>
              <a:rPr lang="en-US" sz="1100" dirty="0">
                <a:effectLst/>
                <a:latin typeface="ITCGaramondMM_300_440_"/>
                <a:ea typeface="Calibri" panose="020F0502020204030204" pitchFamily="34" charset="0"/>
              </a:rPr>
              <a:t>Although some state courts have a judicial officer called a “magistrate,” that title as applied to a United States Magistrate Judge is obsolete. Because the word “magistrate” is merely descriptive of the type of judge, to address a Magistrate Judge simply as “Magistrate” is akin to improperly addressing a Lieutenant Colonel as “Lieutenant,” or a Bankruptcy Judge as “Bankruptcy.”</a:t>
            </a:r>
            <a:endParaRPr lang="en-US" sz="1100" dirty="0">
              <a:effectLst/>
              <a:latin typeface="Calibri" panose="020F0502020204030204" pitchFamily="34" charset="0"/>
              <a:ea typeface="Calibri" panose="020F0502020204030204" pitchFamily="34" charset="0"/>
            </a:endParaRPr>
          </a:p>
          <a:p>
            <a:pPr marL="0" indent="0">
              <a:lnSpc>
                <a:spcPct val="90000"/>
              </a:lnSpc>
              <a:spcBef>
                <a:spcPts val="0"/>
              </a:spcBef>
              <a:spcAft>
                <a:spcPts val="0"/>
              </a:spcAft>
              <a:buNone/>
            </a:pPr>
            <a:endParaRPr lang="en-US" sz="1100" b="1" dirty="0">
              <a:latin typeface="ITCGaramondMM_300_440_"/>
              <a:ea typeface="Calibri" panose="020F0502020204030204" pitchFamily="34" charset="0"/>
            </a:endParaRPr>
          </a:p>
          <a:p>
            <a:pPr marL="0" indent="0">
              <a:lnSpc>
                <a:spcPct val="90000"/>
              </a:lnSpc>
              <a:spcBef>
                <a:spcPts val="0"/>
              </a:spcBef>
              <a:spcAft>
                <a:spcPts val="0"/>
              </a:spcAft>
              <a:buNone/>
            </a:pPr>
            <a:r>
              <a:rPr lang="en-US" sz="1100" b="1" dirty="0">
                <a:effectLst/>
                <a:latin typeface="HelveticaNeue-BlackCond"/>
                <a:ea typeface="Calibri" panose="020F0502020204030204" pitchFamily="34" charset="0"/>
              </a:rPr>
              <a:t>There is no such thing as a Magistrate Court.  A magistrate judge is a judge of the District Court. </a:t>
            </a:r>
          </a:p>
          <a:p>
            <a:pPr>
              <a:lnSpc>
                <a:spcPct val="90000"/>
              </a:lnSpc>
            </a:pPr>
            <a:endParaRPr lang="en-US" sz="1100" dirty="0"/>
          </a:p>
        </p:txBody>
      </p:sp>
    </p:spTree>
    <p:extLst>
      <p:ext uri="{BB962C8B-B14F-4D97-AF65-F5344CB8AC3E}">
        <p14:creationId xmlns:p14="http://schemas.microsoft.com/office/powerpoint/2010/main" val="243427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8793D-30C0-984F-2BAF-78C0F74B4389}"/>
              </a:ext>
            </a:extLst>
          </p:cNvPr>
          <p:cNvPicPr>
            <a:picLocks noChangeAspect="1"/>
          </p:cNvPicPr>
          <p:nvPr/>
        </p:nvPicPr>
        <p:blipFill>
          <a:blip r:embed="rId2"/>
          <a:stretch>
            <a:fillRect/>
          </a:stretch>
        </p:blipFill>
        <p:spPr>
          <a:xfrm>
            <a:off x="2397363" y="1123527"/>
            <a:ext cx="7397269" cy="4604800"/>
          </a:xfrm>
          <a:prstGeom prst="rect">
            <a:avLst/>
          </a:prstGeom>
        </p:spPr>
      </p:pic>
    </p:spTree>
    <p:extLst>
      <p:ext uri="{BB962C8B-B14F-4D97-AF65-F5344CB8AC3E}">
        <p14:creationId xmlns:p14="http://schemas.microsoft.com/office/powerpoint/2010/main" val="306136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054">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CE150-E5DA-8340-F6EF-9F576300E8B9}"/>
              </a:ext>
            </a:extLst>
          </p:cNvPr>
          <p:cNvSpPr>
            <a:spLocks noGrp="1"/>
          </p:cNvSpPr>
          <p:nvPr>
            <p:ph type="title"/>
          </p:nvPr>
        </p:nvSpPr>
        <p:spPr>
          <a:xfrm>
            <a:off x="648930" y="629266"/>
            <a:ext cx="5616217" cy="1622321"/>
          </a:xfrm>
        </p:spPr>
        <p:txBody>
          <a:bodyPr>
            <a:normAutofit/>
          </a:bodyPr>
          <a:lstStyle/>
          <a:p>
            <a:r>
              <a:rPr lang="en-US" b="1" i="1">
                <a:solidFill>
                  <a:srgbClr val="EBEBEB"/>
                </a:solidFill>
              </a:rPr>
              <a:t>Criminal case progression	</a:t>
            </a:r>
          </a:p>
        </p:txBody>
      </p:sp>
      <p:sp>
        <p:nvSpPr>
          <p:cNvPr id="2057"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059" name="Freeform: Shape 2058">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050" name="Picture 2" descr="Criminal law - APK Download for Android ...">
            <a:extLst>
              <a:ext uri="{FF2B5EF4-FFF2-40B4-BE49-F238E27FC236}">
                <a16:creationId xmlns:a16="http://schemas.microsoft.com/office/drawing/2014/main" id="{ABB19884-BAB2-8B63-37B7-7408B772C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572"/>
          <a:stretch/>
        </p:blipFill>
        <p:spPr bwMode="auto">
          <a:xfrm>
            <a:off x="7563742" y="1649320"/>
            <a:ext cx="3980139" cy="355935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59EF56-C6AE-5524-DFE4-6317DAAB40C3}"/>
              </a:ext>
            </a:extLst>
          </p:cNvPr>
          <p:cNvSpPr>
            <a:spLocks noGrp="1"/>
          </p:cNvSpPr>
          <p:nvPr>
            <p:ph idx="1"/>
          </p:nvPr>
        </p:nvSpPr>
        <p:spPr>
          <a:xfrm>
            <a:off x="648931" y="2438400"/>
            <a:ext cx="5616216" cy="3785419"/>
          </a:xfrm>
        </p:spPr>
        <p:txBody>
          <a:bodyPr>
            <a:normAutofit/>
          </a:bodyPr>
          <a:lstStyle/>
          <a:p>
            <a:r>
              <a:rPr lang="en-US">
                <a:solidFill>
                  <a:srgbClr val="FFFFFF"/>
                </a:solidFill>
              </a:rPr>
              <a:t>Pretrial Motions</a:t>
            </a:r>
          </a:p>
          <a:p>
            <a:r>
              <a:rPr lang="en-US">
                <a:solidFill>
                  <a:srgbClr val="FFFFFF"/>
                </a:solidFill>
              </a:rPr>
              <a:t>Status Conferences</a:t>
            </a:r>
          </a:p>
          <a:p>
            <a:r>
              <a:rPr lang="en-US">
                <a:solidFill>
                  <a:srgbClr val="FFFFFF"/>
                </a:solidFill>
              </a:rPr>
              <a:t>Trial Continuances</a:t>
            </a:r>
          </a:p>
          <a:p>
            <a:r>
              <a:rPr lang="en-US">
                <a:solidFill>
                  <a:srgbClr val="FFFFFF"/>
                </a:solidFill>
              </a:rPr>
              <a:t>Release for Treatment</a:t>
            </a:r>
          </a:p>
          <a:p>
            <a:r>
              <a:rPr lang="en-US">
                <a:solidFill>
                  <a:srgbClr val="FFFFFF"/>
                </a:solidFill>
              </a:rPr>
              <a:t>Cooperation Cases </a:t>
            </a:r>
          </a:p>
        </p:txBody>
      </p:sp>
    </p:spTree>
    <p:extLst>
      <p:ext uri="{BB962C8B-B14F-4D97-AF65-F5344CB8AC3E}">
        <p14:creationId xmlns:p14="http://schemas.microsoft.com/office/powerpoint/2010/main" val="37165549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D80A-27F8-4BAC-E2B7-D4DB0B554574}"/>
              </a:ext>
            </a:extLst>
          </p:cNvPr>
          <p:cNvSpPr>
            <a:spLocks noGrp="1"/>
          </p:cNvSpPr>
          <p:nvPr>
            <p:ph type="title"/>
          </p:nvPr>
        </p:nvSpPr>
        <p:spPr>
          <a:xfrm>
            <a:off x="6449961" y="284176"/>
            <a:ext cx="5094980" cy="1508760"/>
          </a:xfrm>
        </p:spPr>
        <p:txBody>
          <a:bodyPr>
            <a:normAutofit/>
          </a:bodyPr>
          <a:lstStyle/>
          <a:p>
            <a:r>
              <a:rPr lang="en-US" dirty="0"/>
              <a:t>U.S. Probation and Pretrial Services</a:t>
            </a:r>
          </a:p>
        </p:txBody>
      </p:sp>
      <p:sp>
        <p:nvSpPr>
          <p:cNvPr id="3" name="Content Placeholder 2">
            <a:extLst>
              <a:ext uri="{FF2B5EF4-FFF2-40B4-BE49-F238E27FC236}">
                <a16:creationId xmlns:a16="http://schemas.microsoft.com/office/drawing/2014/main" id="{BE598FA0-3674-8513-5877-16ACB671ACE3}"/>
              </a:ext>
            </a:extLst>
          </p:cNvPr>
          <p:cNvSpPr>
            <a:spLocks noGrp="1"/>
          </p:cNvSpPr>
          <p:nvPr>
            <p:ph idx="1"/>
          </p:nvPr>
        </p:nvSpPr>
        <p:spPr>
          <a:xfrm>
            <a:off x="6454363" y="2011680"/>
            <a:ext cx="5090578" cy="4206240"/>
          </a:xfrm>
        </p:spPr>
        <p:txBody>
          <a:bodyPr>
            <a:normAutofit/>
          </a:bodyPr>
          <a:lstStyle/>
          <a:p>
            <a:r>
              <a:rPr lang="en-US" dirty="0"/>
              <a:t>First Step Program</a:t>
            </a:r>
          </a:p>
          <a:p>
            <a:r>
              <a:rPr lang="en-US" dirty="0"/>
              <a:t>Pretrial Supervision </a:t>
            </a:r>
          </a:p>
          <a:p>
            <a:pPr lvl="1"/>
            <a:r>
              <a:rPr lang="en-US" dirty="0"/>
              <a:t>Pretrial Risk Assessment (PTRA)</a:t>
            </a:r>
          </a:p>
          <a:p>
            <a:pPr lvl="1"/>
            <a:r>
              <a:rPr lang="en-US" dirty="0"/>
              <a:t>Provision of Shelter</a:t>
            </a:r>
          </a:p>
        </p:txBody>
      </p:sp>
      <p:pic>
        <p:nvPicPr>
          <p:cNvPr id="3076" name="Picture 4" descr="Probation in Virginia | Greenspun ...">
            <a:extLst>
              <a:ext uri="{FF2B5EF4-FFF2-40B4-BE49-F238E27FC236}">
                <a16:creationId xmlns:a16="http://schemas.microsoft.com/office/drawing/2014/main" id="{5DD6595E-C14D-0F89-3979-EECC8162F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00" r="15058" b="-1"/>
          <a:stretch/>
        </p:blipFill>
        <p:spPr bwMode="auto">
          <a:xfrm>
            <a:off x="634275" y="598634"/>
            <a:ext cx="4851141" cy="56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7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102">
            <a:extLst>
              <a:ext uri="{FF2B5EF4-FFF2-40B4-BE49-F238E27FC236}">
                <a16:creationId xmlns:a16="http://schemas.microsoft.com/office/drawing/2014/main" id="{9922B851-6B16-415F-9600-DB0E665C5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D9FD9-837F-8A15-E5D3-4DEA5DEB219A}"/>
              </a:ext>
            </a:extLst>
          </p:cNvPr>
          <p:cNvSpPr>
            <a:spLocks noGrp="1"/>
          </p:cNvSpPr>
          <p:nvPr>
            <p:ph type="title"/>
          </p:nvPr>
        </p:nvSpPr>
        <p:spPr>
          <a:xfrm>
            <a:off x="648929" y="629266"/>
            <a:ext cx="4944152" cy="1622321"/>
          </a:xfrm>
        </p:spPr>
        <p:txBody>
          <a:bodyPr>
            <a:normAutofit/>
          </a:bodyPr>
          <a:lstStyle/>
          <a:p>
            <a:r>
              <a:rPr lang="en-US">
                <a:solidFill>
                  <a:srgbClr val="EBEBEB"/>
                </a:solidFill>
              </a:rPr>
              <a:t>United States Marshals Service	</a:t>
            </a:r>
          </a:p>
        </p:txBody>
      </p:sp>
      <p:sp>
        <p:nvSpPr>
          <p:cNvPr id="4101" name="Rectangle 4104">
            <a:extLst>
              <a:ext uri="{FF2B5EF4-FFF2-40B4-BE49-F238E27FC236}">
                <a16:creationId xmlns:a16="http://schemas.microsoft.com/office/drawing/2014/main" id="{FAA2B0B0-E6D1-4F97-A03B-5B9DC568A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Rounded Rectangle 9">
            <a:extLst>
              <a:ext uri="{FF2B5EF4-FFF2-40B4-BE49-F238E27FC236}">
                <a16:creationId xmlns:a16="http://schemas.microsoft.com/office/drawing/2014/main" id="{7067A410-38E7-4862-BC25-A40927006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U.S. Marshals Service Employee Uniforms ...">
            <a:extLst>
              <a:ext uri="{FF2B5EF4-FFF2-40B4-BE49-F238E27FC236}">
                <a16:creationId xmlns:a16="http://schemas.microsoft.com/office/drawing/2014/main" id="{2E6E4323-D823-F151-8792-75BC2550FA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572"/>
          <a:stretch/>
        </p:blipFill>
        <p:spPr bwMode="auto">
          <a:xfrm>
            <a:off x="7060689" y="1492339"/>
            <a:ext cx="4163991" cy="37237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95E21D77-54D4-42F2-9F79-B4B22CCA1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BE71AD3-1FCF-2796-ECB8-D5C55A8E2EDC}"/>
              </a:ext>
            </a:extLst>
          </p:cNvPr>
          <p:cNvSpPr>
            <a:spLocks noGrp="1"/>
          </p:cNvSpPr>
          <p:nvPr>
            <p:ph idx="1"/>
          </p:nvPr>
        </p:nvSpPr>
        <p:spPr>
          <a:xfrm>
            <a:off x="648930" y="2438400"/>
            <a:ext cx="4944151" cy="3785419"/>
          </a:xfrm>
        </p:spPr>
        <p:txBody>
          <a:bodyPr>
            <a:normAutofit/>
          </a:bodyPr>
          <a:lstStyle/>
          <a:p>
            <a:r>
              <a:rPr lang="en-US">
                <a:solidFill>
                  <a:srgbClr val="FFFFFF"/>
                </a:solidFill>
              </a:rPr>
              <a:t>Defendant placement and transportation</a:t>
            </a:r>
          </a:p>
          <a:p>
            <a:r>
              <a:rPr lang="en-US">
                <a:solidFill>
                  <a:srgbClr val="FFFFFF"/>
                </a:solidFill>
              </a:rPr>
              <a:t>Attorney/client communication</a:t>
            </a:r>
          </a:p>
        </p:txBody>
      </p:sp>
    </p:spTree>
    <p:extLst>
      <p:ext uri="{BB962C8B-B14F-4D97-AF65-F5344CB8AC3E}">
        <p14:creationId xmlns:p14="http://schemas.microsoft.com/office/powerpoint/2010/main" val="224252346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79E9999-E5C1-888C-BE0F-BCA9CA770175}"/>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Title and manner of addressing a United States Magistrate Judge</a:t>
            </a:r>
          </a:p>
        </p:txBody>
      </p:sp>
      <p:sp>
        <p:nvSpPr>
          <p:cNvPr id="3" name="Content Placeholder 2">
            <a:extLst>
              <a:ext uri="{FF2B5EF4-FFF2-40B4-BE49-F238E27FC236}">
                <a16:creationId xmlns:a16="http://schemas.microsoft.com/office/drawing/2014/main" id="{29317D8D-2653-5699-4BE0-D6D318B7E7E0}"/>
              </a:ext>
            </a:extLst>
          </p:cNvPr>
          <p:cNvSpPr>
            <a:spLocks noGrp="1"/>
          </p:cNvSpPr>
          <p:nvPr>
            <p:ph idx="1"/>
          </p:nvPr>
        </p:nvSpPr>
        <p:spPr>
          <a:xfrm>
            <a:off x="1103312" y="2763520"/>
            <a:ext cx="8946541" cy="3484879"/>
          </a:xfrm>
        </p:spPr>
        <p:txBody>
          <a:bodyPr>
            <a:normAutofit/>
          </a:bodyPr>
          <a:lstStyle/>
          <a:p>
            <a:pPr marL="0" indent="0">
              <a:lnSpc>
                <a:spcPct val="90000"/>
              </a:lnSpc>
              <a:buNone/>
            </a:pPr>
            <a:r>
              <a:rPr lang="en-US" sz="1100" dirty="0">
                <a:effectLst/>
                <a:latin typeface="Times New Roman" panose="02020603050405020304" pitchFamily="18" charset="0"/>
                <a:ea typeface="Calibri" panose="020F0502020204030204" pitchFamily="34" charset="0"/>
              </a:rPr>
              <a:t>The title </a:t>
            </a:r>
            <a:r>
              <a:rPr lang="en-US" sz="1100" i="1" dirty="0">
                <a:effectLst/>
                <a:latin typeface="Times New Roman" panose="02020603050405020304" pitchFamily="18" charset="0"/>
                <a:ea typeface="Calibri" panose="020F0502020204030204" pitchFamily="34" charset="0"/>
              </a:rPr>
              <a:t>magistrate</a:t>
            </a:r>
            <a:r>
              <a:rPr lang="en-US" sz="1100" dirty="0">
                <a:effectLst/>
                <a:latin typeface="Times New Roman" panose="02020603050405020304" pitchFamily="18" charset="0"/>
                <a:ea typeface="Calibri" panose="020F0502020204030204" pitchFamily="34" charset="0"/>
              </a:rPr>
              <a:t> no longer exists in the U.S. Courts, having been changed from “magistrate” to “magistrate judge” in 1990. Judicial Improvements Act of 1990,  Pub. L. No. 101-650, §321, 104 Stat. 5089 (1990) (“After the enactment of this Act, each United States magistrate . . . shall be known as a United States magistrate judge.”).  </a:t>
            </a:r>
            <a:r>
              <a:rPr lang="en-US" sz="1100" i="1" dirty="0">
                <a:effectLst/>
                <a:latin typeface="Times New Roman" panose="02020603050405020304" pitchFamily="18" charset="0"/>
                <a:ea typeface="Calibri" panose="020F0502020204030204" pitchFamily="34" charset="0"/>
              </a:rPr>
              <a:t>See</a:t>
            </a:r>
            <a:r>
              <a:rPr lang="en-US" sz="1100" dirty="0">
                <a:effectLst/>
                <a:latin typeface="Times New Roman" panose="02020603050405020304" pitchFamily="18" charset="0"/>
                <a:ea typeface="Calibri" panose="020F0502020204030204" pitchFamily="34" charset="0"/>
              </a:rPr>
              <a:t> Ruth Dapper, </a:t>
            </a:r>
            <a:r>
              <a:rPr lang="en-US" sz="1100" i="1" dirty="0">
                <a:effectLst/>
                <a:latin typeface="Times New Roman" panose="02020603050405020304" pitchFamily="18" charset="0"/>
                <a:ea typeface="Calibri" panose="020F0502020204030204" pitchFamily="34" charset="0"/>
              </a:rPr>
              <a:t>A Judge by Any Other Name? Mistitling of the United States Magistrate Judge</a:t>
            </a:r>
            <a:r>
              <a:rPr lang="en-US" sz="1100" dirty="0">
                <a:effectLst/>
                <a:latin typeface="Times New Roman" panose="02020603050405020304" pitchFamily="18" charset="0"/>
                <a:ea typeface="Calibri" panose="020F0502020204030204" pitchFamily="34" charset="0"/>
              </a:rPr>
              <a:t>, 9 </a:t>
            </a:r>
            <a:r>
              <a:rPr lang="en-US" sz="1100" cap="small" dirty="0">
                <a:effectLst/>
                <a:latin typeface="Times New Roman" panose="02020603050405020304" pitchFamily="18" charset="0"/>
                <a:ea typeface="Calibri" panose="020F0502020204030204" pitchFamily="34" charset="0"/>
              </a:rPr>
              <a:t>Fed. Courts L. Rev.</a:t>
            </a:r>
            <a:r>
              <a:rPr lang="en-US" sz="1100" dirty="0">
                <a:effectLst/>
                <a:latin typeface="Times New Roman" panose="02020603050405020304" pitchFamily="18" charset="0"/>
                <a:ea typeface="Calibri" panose="020F0502020204030204" pitchFamily="34" charset="0"/>
              </a:rPr>
              <a:t> 1, 5-6 (2015).  Accordingly, the word “magistrate” is no longer appropriately used as a noun in federal courts, but only as an adjective, indicating the </a:t>
            </a:r>
            <a:r>
              <a:rPr lang="en-US" sz="1100" i="1" dirty="0">
                <a:effectLst/>
                <a:latin typeface="Times New Roman" panose="02020603050405020304" pitchFamily="18" charset="0"/>
                <a:ea typeface="Calibri" panose="020F0502020204030204" pitchFamily="34" charset="0"/>
              </a:rPr>
              <a:t>type</a:t>
            </a:r>
            <a:r>
              <a:rPr lang="en-US" sz="1100" dirty="0">
                <a:effectLst/>
                <a:latin typeface="Times New Roman" panose="02020603050405020304" pitchFamily="18" charset="0"/>
                <a:ea typeface="Calibri" panose="020F0502020204030204" pitchFamily="34" charset="0"/>
              </a:rPr>
              <a:t> of judge to which one is referring.  Case law sometimes uses the term “magistrate,” perhaps because some cases may involve “magistrates” as defined under pertinent </a:t>
            </a:r>
            <a:r>
              <a:rPr lang="en-US" sz="1100" i="1" dirty="0">
                <a:effectLst/>
                <a:latin typeface="Times New Roman" panose="02020603050405020304" pitchFamily="18" charset="0"/>
                <a:ea typeface="Calibri" panose="020F0502020204030204" pitchFamily="34" charset="0"/>
              </a:rPr>
              <a:t>state</a:t>
            </a:r>
            <a:r>
              <a:rPr lang="en-US" sz="1100" dirty="0">
                <a:effectLst/>
                <a:latin typeface="Times New Roman" panose="02020603050405020304" pitchFamily="18" charset="0"/>
                <a:ea typeface="Calibri" panose="020F0502020204030204" pitchFamily="34" charset="0"/>
              </a:rPr>
              <a:t> law or because the case law predates the 1990 change in title, but at other times just out of carelessness in reference to federal magistrate judges.  In the latter case, it is the equivalent of calling a district judge “district,” a bankruptcy judge “bankruptcy,” a circuit judge “circuit,” or perhaps just as inappropriately, a lieutenant general “lieutenant.”  Thus, the correct salutation is either “Magistrate Judge” or simply “Judge.”  </a:t>
            </a:r>
            <a:endParaRPr lang="en-US" sz="1100" dirty="0">
              <a:effectLst/>
              <a:latin typeface="Calibri" panose="020F0502020204030204" pitchFamily="34" charset="0"/>
              <a:ea typeface="Calibri" panose="020F0502020204030204" pitchFamily="34" charset="0"/>
            </a:endParaRPr>
          </a:p>
          <a:p>
            <a:pPr marL="0" marR="0">
              <a:lnSpc>
                <a:spcPct val="90000"/>
              </a:lnSpc>
              <a:spcBef>
                <a:spcPts val="0"/>
              </a:spcBef>
              <a:spcAft>
                <a:spcPts val="0"/>
              </a:spcAft>
            </a:pPr>
            <a:endParaRPr lang="en-US" sz="1100" dirty="0">
              <a:effectLst/>
              <a:latin typeface="HelveticaNeue-BlackCond"/>
              <a:ea typeface="Calibri" panose="020F0502020204030204" pitchFamily="34" charset="0"/>
            </a:endParaRPr>
          </a:p>
          <a:p>
            <a:pPr marL="0" marR="0" indent="0">
              <a:lnSpc>
                <a:spcPct val="90000"/>
              </a:lnSpc>
              <a:spcBef>
                <a:spcPts val="0"/>
              </a:spcBef>
              <a:spcAft>
                <a:spcPts val="0"/>
              </a:spcAft>
              <a:buNone/>
            </a:pPr>
            <a:r>
              <a:rPr lang="en-US" sz="1100" b="1" dirty="0">
                <a:effectLst/>
                <a:latin typeface="HelveticaNeue-BlackCond"/>
                <a:ea typeface="Calibri" panose="020F0502020204030204" pitchFamily="34" charset="0"/>
              </a:rPr>
              <a:t>Title and Manner of Addressing a United States Magistrate Judge</a:t>
            </a:r>
            <a:endParaRPr lang="en-US" sz="1100" b="1" dirty="0">
              <a:effectLst/>
              <a:latin typeface="Calibri" panose="020F0502020204030204" pitchFamily="34" charset="0"/>
              <a:ea typeface="Calibri" panose="020F0502020204030204" pitchFamily="34" charset="0"/>
            </a:endParaRPr>
          </a:p>
          <a:p>
            <a:pPr marL="0" marR="0" indent="0">
              <a:lnSpc>
                <a:spcPct val="90000"/>
              </a:lnSpc>
              <a:spcBef>
                <a:spcPts val="0"/>
              </a:spcBef>
              <a:spcAft>
                <a:spcPts val="0"/>
              </a:spcAft>
              <a:buNone/>
            </a:pPr>
            <a:r>
              <a:rPr lang="en-US" sz="1100" dirty="0">
                <a:effectLst/>
                <a:latin typeface="HelveticaNeue-BlackCond"/>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indent="0">
              <a:lnSpc>
                <a:spcPct val="90000"/>
              </a:lnSpc>
              <a:spcBef>
                <a:spcPts val="0"/>
              </a:spcBef>
              <a:spcAft>
                <a:spcPts val="0"/>
              </a:spcAft>
              <a:buNone/>
            </a:pPr>
            <a:r>
              <a:rPr lang="en-US" sz="1100" dirty="0">
                <a:effectLst/>
                <a:latin typeface="ITCGaramondMM_300_440_"/>
                <a:ea typeface="Calibri" panose="020F0502020204030204" pitchFamily="34" charset="0"/>
              </a:rPr>
              <a:t>The official title of these judges is “United States Magistrate Judge.”</a:t>
            </a:r>
            <a:endParaRPr lang="en-US" sz="1100" dirty="0">
              <a:effectLst/>
              <a:latin typeface="Calibri" panose="020F0502020204030204" pitchFamily="34" charset="0"/>
              <a:ea typeface="Calibri" panose="020F0502020204030204" pitchFamily="34" charset="0"/>
            </a:endParaRPr>
          </a:p>
          <a:p>
            <a:pPr>
              <a:lnSpc>
                <a:spcPct val="90000"/>
              </a:lnSpc>
              <a:spcBef>
                <a:spcPts val="0"/>
              </a:spcBef>
              <a:spcAft>
                <a:spcPts val="0"/>
              </a:spcAft>
            </a:pPr>
            <a:endParaRPr lang="en-US" sz="1100" dirty="0">
              <a:effectLst/>
              <a:latin typeface="ITCGaramondMM_300_440_"/>
              <a:ea typeface="Calibri" panose="020F0502020204030204" pitchFamily="34" charset="0"/>
            </a:endParaRPr>
          </a:p>
          <a:p>
            <a:pPr marL="0" indent="0">
              <a:lnSpc>
                <a:spcPct val="90000"/>
              </a:lnSpc>
              <a:spcBef>
                <a:spcPts val="0"/>
              </a:spcBef>
              <a:spcAft>
                <a:spcPts val="0"/>
              </a:spcAft>
              <a:buNone/>
            </a:pPr>
            <a:r>
              <a:rPr lang="en-US" sz="1100" dirty="0">
                <a:effectLst/>
                <a:latin typeface="ITCGaramondMM_300_440_"/>
                <a:ea typeface="Calibri" panose="020F0502020204030204" pitchFamily="34" charset="0"/>
              </a:rPr>
              <a:t>To be consistent with the position’s judicial role and official title as prescribed by law, a United States Magistrate Judge should be addressed, orally and in writing, as “Judge.”</a:t>
            </a:r>
            <a:endParaRPr lang="en-US" sz="1100" dirty="0">
              <a:effectLst/>
              <a:latin typeface="Calibri" panose="020F0502020204030204" pitchFamily="34" charset="0"/>
              <a:ea typeface="Calibri" panose="020F0502020204030204" pitchFamily="34" charset="0"/>
            </a:endParaRPr>
          </a:p>
          <a:p>
            <a:pPr>
              <a:lnSpc>
                <a:spcPct val="90000"/>
              </a:lnSpc>
              <a:spcBef>
                <a:spcPts val="0"/>
              </a:spcBef>
              <a:spcAft>
                <a:spcPts val="0"/>
              </a:spcAft>
            </a:pPr>
            <a:endParaRPr lang="en-US" sz="1100" dirty="0">
              <a:effectLst/>
              <a:latin typeface="ITCGaramondMM_300_440_"/>
              <a:ea typeface="Calibri" panose="020F0502020204030204" pitchFamily="34" charset="0"/>
            </a:endParaRPr>
          </a:p>
          <a:p>
            <a:pPr marL="0" indent="0">
              <a:lnSpc>
                <a:spcPct val="90000"/>
              </a:lnSpc>
              <a:spcBef>
                <a:spcPts val="0"/>
              </a:spcBef>
              <a:spcAft>
                <a:spcPts val="0"/>
              </a:spcAft>
              <a:buNone/>
            </a:pPr>
            <a:r>
              <a:rPr lang="en-US" sz="1100" dirty="0">
                <a:effectLst/>
                <a:latin typeface="ITCGaramondMM_300_440_"/>
                <a:ea typeface="Calibri" panose="020F0502020204030204" pitchFamily="34" charset="0"/>
              </a:rPr>
              <a:t>Although some state courts have a judicial officer called a “magistrate,” that title as applied to a United States Magistrate Judge is obsolete. Because the word “magistrate” is merely descriptive of the type of judge, to address a Magistrate Judge simply as “Magistrate” is akin to improperly addressing a Lieutenant Colonel as “Lieutenant,” or a Bankruptcy Judge as “Bankruptcy.”</a:t>
            </a:r>
          </a:p>
          <a:p>
            <a:pPr marL="0" indent="0">
              <a:lnSpc>
                <a:spcPct val="90000"/>
              </a:lnSpc>
              <a:spcBef>
                <a:spcPts val="0"/>
              </a:spcBef>
              <a:spcAft>
                <a:spcPts val="0"/>
              </a:spcAft>
              <a:buNone/>
            </a:pPr>
            <a:endParaRPr lang="en-US" sz="1100" b="1" dirty="0">
              <a:latin typeface="ITCGaramondMM_300_440_"/>
              <a:ea typeface="Calibri" panose="020F0502020204030204" pitchFamily="34" charset="0"/>
            </a:endParaRPr>
          </a:p>
          <a:p>
            <a:pPr marL="0" indent="0">
              <a:lnSpc>
                <a:spcPct val="90000"/>
              </a:lnSpc>
              <a:spcBef>
                <a:spcPts val="0"/>
              </a:spcBef>
              <a:spcAft>
                <a:spcPts val="0"/>
              </a:spcAft>
              <a:buNone/>
            </a:pPr>
            <a:r>
              <a:rPr lang="en-US" sz="1100" b="1" dirty="0">
                <a:effectLst/>
                <a:latin typeface="HelveticaNeue-BlackCond"/>
                <a:ea typeface="Calibri" panose="020F0502020204030204" pitchFamily="34" charset="0"/>
              </a:rPr>
              <a:t>There is no such thing as a Magistrate Court.  A magistrate judge is a judge of the District Court. </a:t>
            </a:r>
          </a:p>
          <a:p>
            <a:pPr>
              <a:lnSpc>
                <a:spcPct val="90000"/>
              </a:lnSpc>
            </a:pPr>
            <a:endParaRPr lang="en-US" sz="1100" dirty="0"/>
          </a:p>
        </p:txBody>
      </p:sp>
    </p:spTree>
    <p:extLst>
      <p:ext uri="{BB962C8B-B14F-4D97-AF65-F5344CB8AC3E}">
        <p14:creationId xmlns:p14="http://schemas.microsoft.com/office/powerpoint/2010/main" val="15192057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5" name="Picture 1034">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7" name="Picture 1036">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9" name="Oval 1038">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41" name="Picture 1040">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3" name="Picture 1042">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5" name="Rectangle 1044">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7" name="Rectangle 1046">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What is a Civil Attorney? - Job Description &amp; Duties | Valiente Mott">
            <a:extLst>
              <a:ext uri="{FF2B5EF4-FFF2-40B4-BE49-F238E27FC236}">
                <a16:creationId xmlns:a16="http://schemas.microsoft.com/office/drawing/2014/main" id="{75F2C56C-1F38-C662-8382-1AD07F3C60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639" r="1" b="854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789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A8AC-FD96-9BD6-CBC8-72371DD93612}"/>
              </a:ext>
            </a:extLst>
          </p:cNvPr>
          <p:cNvSpPr>
            <a:spLocks noGrp="1"/>
          </p:cNvSpPr>
          <p:nvPr>
            <p:ph type="title"/>
          </p:nvPr>
        </p:nvSpPr>
        <p:spPr>
          <a:xfrm>
            <a:off x="648930" y="629266"/>
            <a:ext cx="3322912" cy="1641987"/>
          </a:xfrm>
        </p:spPr>
        <p:txBody>
          <a:bodyPr>
            <a:normAutofit/>
          </a:bodyPr>
          <a:lstStyle/>
          <a:p>
            <a:r>
              <a:rPr lang="en-US" b="1"/>
              <a:t>Discovery issues </a:t>
            </a:r>
          </a:p>
        </p:txBody>
      </p:sp>
      <p:pic>
        <p:nvPicPr>
          <p:cNvPr id="4" name="Picture 3">
            <a:extLst>
              <a:ext uri="{FF2B5EF4-FFF2-40B4-BE49-F238E27FC236}">
                <a16:creationId xmlns:a16="http://schemas.microsoft.com/office/drawing/2014/main" id="{DCA46C47-45F5-372E-9748-E5FDCF5D2F13}"/>
              </a:ext>
            </a:extLst>
          </p:cNvPr>
          <p:cNvPicPr>
            <a:picLocks noChangeAspect="1"/>
          </p:cNvPicPr>
          <p:nvPr/>
        </p:nvPicPr>
        <p:blipFill rotWithShape="1">
          <a:blip r:embed="rId3"/>
          <a:srcRect l="16817" r="1462"/>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72A3838-7EC3-640C-8EEE-BA02F24D1450}"/>
              </a:ext>
            </a:extLst>
          </p:cNvPr>
          <p:cNvSpPr>
            <a:spLocks noGrp="1"/>
          </p:cNvSpPr>
          <p:nvPr>
            <p:ph idx="1"/>
          </p:nvPr>
        </p:nvSpPr>
        <p:spPr>
          <a:xfrm>
            <a:off x="647701" y="2438401"/>
            <a:ext cx="3324141" cy="3809998"/>
          </a:xfrm>
        </p:spPr>
        <p:txBody>
          <a:bodyPr>
            <a:normAutofit/>
          </a:bodyPr>
          <a:lstStyle/>
          <a:p>
            <a:r>
              <a:rPr lang="en-US"/>
              <a:t>Written Discovery Requests</a:t>
            </a:r>
          </a:p>
          <a:p>
            <a:r>
              <a:rPr lang="en-US"/>
              <a:t>30(b)(6) Depositions</a:t>
            </a:r>
          </a:p>
          <a:p>
            <a:r>
              <a:rPr lang="en-US"/>
              <a:t>Discovery Dispute Process</a:t>
            </a:r>
          </a:p>
        </p:txBody>
      </p:sp>
    </p:spTree>
    <p:extLst>
      <p:ext uri="{BB962C8B-B14F-4D97-AF65-F5344CB8AC3E}">
        <p14:creationId xmlns:p14="http://schemas.microsoft.com/office/powerpoint/2010/main" val="324030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29" name="Picture 512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1" name="Oval 513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133" name="Picture 513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5" name="Picture 513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137" name="Rectangle 513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139" name="Rectangle 5138">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010A5-5D8C-D74A-7CE8-E9E3BCC09D4B}"/>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Settlement conferences</a:t>
            </a:r>
          </a:p>
        </p:txBody>
      </p:sp>
      <p:sp useBgFill="1">
        <p:nvSpPr>
          <p:cNvPr id="5141" name="Rectangle 5140">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Rectangle 5142">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122" name="Picture 2" descr="Settlement Conferences and Trial ...">
            <a:extLst>
              <a:ext uri="{FF2B5EF4-FFF2-40B4-BE49-F238E27FC236}">
                <a16:creationId xmlns:a16="http://schemas.microsoft.com/office/drawing/2014/main" id="{E21AD876-EEC1-9473-A98D-7EFC592BF8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5392" y="1507376"/>
            <a:ext cx="6275584" cy="38484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2657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117</TotalTime>
  <Words>920</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HelveticaNeue-BlackCond</vt:lpstr>
      <vt:lpstr>ITCGaramondMM_300_440_</vt:lpstr>
      <vt:lpstr>Times New Roman</vt:lpstr>
      <vt:lpstr>Wingdings 3</vt:lpstr>
      <vt:lpstr>Ion</vt:lpstr>
      <vt:lpstr>Magistrate Judges Best Practices Forum</vt:lpstr>
      <vt:lpstr>PowerPoint Presentation</vt:lpstr>
      <vt:lpstr>Criminal case progression </vt:lpstr>
      <vt:lpstr>U.S. Probation and Pretrial Services</vt:lpstr>
      <vt:lpstr>United States Marshals Service </vt:lpstr>
      <vt:lpstr>Title and manner of addressing a United States Magistrate Judge</vt:lpstr>
      <vt:lpstr>PowerPoint Presentation</vt:lpstr>
      <vt:lpstr>Discovery issues </vt:lpstr>
      <vt:lpstr>Settlement conferences</vt:lpstr>
      <vt:lpstr>Case Progression</vt:lpstr>
      <vt:lpstr>Magistrate judge consent</vt:lpstr>
      <vt:lpstr>Title and manner of addressing a United States Magistrate Judge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Magistrate Judge’s Best Practices Forum</dc:title>
  <dc:creator>Jennifer Morrison</dc:creator>
  <cp:lastModifiedBy>Jennifer Morrison</cp:lastModifiedBy>
  <cp:revision>3</cp:revision>
  <dcterms:created xsi:type="dcterms:W3CDTF">2024-05-02T17:31:01Z</dcterms:created>
  <dcterms:modified xsi:type="dcterms:W3CDTF">2024-05-10T21:58:42Z</dcterms:modified>
</cp:coreProperties>
</file>